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78" r:id="rId3"/>
    <p:sldId id="276" r:id="rId4"/>
    <p:sldId id="257" r:id="rId5"/>
    <p:sldId id="258" r:id="rId6"/>
    <p:sldId id="279" r:id="rId7"/>
    <p:sldId id="259" r:id="rId8"/>
    <p:sldId id="275" r:id="rId9"/>
    <p:sldId id="262" r:id="rId10"/>
    <p:sldId id="272" r:id="rId11"/>
    <p:sldId id="263" r:id="rId12"/>
    <p:sldId id="261" r:id="rId13"/>
    <p:sldId id="281" r:id="rId14"/>
    <p:sldId id="270" r:id="rId15"/>
    <p:sldId id="264" r:id="rId16"/>
    <p:sldId id="277" r:id="rId17"/>
    <p:sldId id="265" r:id="rId18"/>
    <p:sldId id="267" r:id="rId19"/>
    <p:sldId id="268" r:id="rId20"/>
    <p:sldId id="269" r:id="rId21"/>
    <p:sldId id="28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2C52D-6733-4C5C-9B5A-A993EC1FE258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41857-E878-4FE0-858C-E70E7F6A8B2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59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192256-675D-4B1E-830D-4084FC7E2C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1621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39D4B-FEDB-4EA0-81A8-31B434FDA21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2548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3F8FCE-C376-4030-BDAA-39EBFD60490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5743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80DA7F-065C-43A8-82A7-EA2E26C92A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7227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fr-FR" dirty="0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E15A77-8597-43BA-BA08-18B214BDC71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0793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2CAA669-8A85-41E3-8A80-1F43BA91A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67D943-C34B-47D7-86B2-856BA1E43D9C}" type="datetimeFigureOut">
              <a:rPr lang="fr-FR" smtClean="0"/>
              <a:pPr/>
              <a:t>24/12/2014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F1F374-6105-4E34-AD9A-81CC922EAB4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1800" y="152400"/>
            <a:ext cx="2286000" cy="6553199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ar-EG" sz="4800" b="1" dirty="0" smtClean="0">
                <a:solidFill>
                  <a:srgbClr val="C00000"/>
                </a:solidFill>
              </a:rPr>
              <a:t>مهارات ادارة الضغوط</a:t>
            </a:r>
            <a:br>
              <a:rPr lang="ar-EG" sz="4800" b="1" dirty="0" smtClean="0">
                <a:solidFill>
                  <a:srgbClr val="C00000"/>
                </a:solidFill>
              </a:rPr>
            </a:br>
            <a:r>
              <a:rPr lang="ar-EG" sz="4800" b="1" dirty="0" smtClean="0">
                <a:solidFill>
                  <a:srgbClr val="C00000"/>
                </a:solidFill>
              </a:rPr>
              <a:t/>
            </a:r>
            <a:br>
              <a:rPr lang="ar-EG" sz="4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Stress management </a:t>
            </a:r>
            <a:r>
              <a:rPr lang="ar-EG" sz="2800" b="1" dirty="0" smtClean="0">
                <a:solidFill>
                  <a:srgbClr val="C00000"/>
                </a:solidFill>
              </a:rPr>
              <a:t/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en-US" sz="2800" b="1" dirty="0" smtClean="0">
                <a:solidFill>
                  <a:srgbClr val="C00000"/>
                </a:solidFill>
              </a:rPr>
              <a:t>skills</a:t>
            </a:r>
            <a:r>
              <a:rPr lang="ar-EG" sz="2800" b="1" dirty="0" smtClean="0">
                <a:solidFill>
                  <a:srgbClr val="C00000"/>
                </a:solidFill>
              </a:rPr>
              <a:t/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ar-EG" sz="2800" dirty="0"/>
              <a:t/>
            </a:r>
            <a:br>
              <a:rPr lang="ar-EG" sz="2800" dirty="0"/>
            </a:br>
            <a:r>
              <a:rPr lang="ar-EG" sz="2800" dirty="0" smtClean="0"/>
              <a:t/>
            </a:r>
            <a:br>
              <a:rPr lang="ar-EG" sz="2800" dirty="0" smtClean="0"/>
            </a:br>
            <a:r>
              <a:rPr lang="ar-EG" sz="2800" dirty="0"/>
              <a:t/>
            </a:r>
            <a:br>
              <a:rPr lang="ar-EG" sz="2800" dirty="0"/>
            </a:b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ar-LB" sz="2800" b="1" dirty="0" smtClean="0">
                <a:solidFill>
                  <a:srgbClr val="C00000"/>
                </a:solidFill>
              </a:rPr>
              <a:t>كانون الثاني </a:t>
            </a:r>
            <a:r>
              <a:rPr lang="ar-EG" sz="2800" b="1" dirty="0" smtClean="0">
                <a:solidFill>
                  <a:srgbClr val="C00000"/>
                </a:solidFill>
              </a:rPr>
              <a:t>2014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802464" cy="686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84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590801" y="609600"/>
            <a:ext cx="5181600" cy="5943600"/>
            <a:chOff x="3004127" y="152400"/>
            <a:chExt cx="5301673" cy="6400800"/>
          </a:xfrm>
        </p:grpSpPr>
        <p:pic>
          <p:nvPicPr>
            <p:cNvPr id="3076" name="Picture 4" descr="http://cantheclutter.com/wp-content/uploads/2013/01/tree-with-roots-white-md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4127" y="152400"/>
              <a:ext cx="5301673" cy="6400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643682" y="228600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EG" b="1" dirty="0" smtClean="0">
                  <a:solidFill>
                    <a:srgbClr val="00B050"/>
                  </a:solidFill>
                </a:rPr>
                <a:t> النتائج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6200000">
              <a:off x="5077593" y="3919579"/>
              <a:ext cx="12041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EG" sz="3200" b="1" dirty="0" smtClean="0">
                  <a:solidFill>
                    <a:srgbClr val="C00000"/>
                  </a:solidFill>
                </a:rPr>
                <a:t>المشكلة</a:t>
              </a:r>
              <a:endParaRPr lang="fr-FR" sz="320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62709" y="5879068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EG" b="1" dirty="0" smtClean="0">
                  <a:solidFill>
                    <a:schemeClr val="bg2">
                      <a:lumMod val="25000"/>
                    </a:schemeClr>
                  </a:solidFill>
                </a:rPr>
                <a:t>الدوافع</a:t>
              </a:r>
              <a:endParaRPr lang="fr-FR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86107" y="5867400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EG" b="1" dirty="0" smtClean="0">
                  <a:solidFill>
                    <a:schemeClr val="bg2">
                      <a:lumMod val="25000"/>
                    </a:schemeClr>
                  </a:solidFill>
                </a:rPr>
                <a:t>الاسباب</a:t>
              </a:r>
              <a:endParaRPr lang="fr-FR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88971" y="1688068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EG" b="1" dirty="0" smtClean="0">
                  <a:solidFill>
                    <a:srgbClr val="00B050"/>
                  </a:solidFill>
                </a:rPr>
                <a:t>العواقب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31766" y="1611868"/>
              <a:ext cx="64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EG" b="1" dirty="0" smtClean="0">
                  <a:solidFill>
                    <a:srgbClr val="00B050"/>
                  </a:solidFill>
                </a:rPr>
                <a:t>الآثار 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55691" y="3440668"/>
              <a:ext cx="86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EG" b="1" dirty="0" smtClean="0">
                  <a:solidFill>
                    <a:srgbClr val="00B050"/>
                  </a:solidFill>
                </a:rPr>
                <a:t>الاعراض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181600" y="76200"/>
            <a:ext cx="3906839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EG" sz="4100" b="1" dirty="0" smtClean="0">
                <a:solidFill>
                  <a:srgbClr val="C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تشخيص ضغوط العمل</a:t>
            </a:r>
          </a:p>
        </p:txBody>
      </p:sp>
      <p:pic>
        <p:nvPicPr>
          <p:cNvPr id="17" name="Picture 6" descr="j00787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990600"/>
            <a:ext cx="1143000" cy="4670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36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algn="r" rtl="1"/>
            <a:r>
              <a:rPr lang="ar-EG" dirty="0" smtClean="0"/>
              <a:t>يمكنك اختيار: </a:t>
            </a:r>
          </a:p>
          <a:p>
            <a:pPr algn="r" rtl="1"/>
            <a:r>
              <a:rPr lang="ar-EG" dirty="0" smtClean="0"/>
              <a:t>تغيير الوضع أو طريقة </a:t>
            </a:r>
            <a:r>
              <a:rPr lang="ar-EG" dirty="0" smtClean="0"/>
              <a:t>تعاملك</a:t>
            </a:r>
            <a:r>
              <a:rPr lang="ar-LB" dirty="0" smtClean="0"/>
              <a:t> </a:t>
            </a:r>
            <a:r>
              <a:rPr lang="ar-EG" dirty="0" smtClean="0"/>
              <a:t>معه</a:t>
            </a:r>
            <a:r>
              <a:rPr lang="ar-EG" dirty="0" smtClean="0"/>
              <a:t>. </a:t>
            </a:r>
          </a:p>
          <a:p>
            <a:pPr algn="r" rtl="1"/>
            <a:r>
              <a:rPr lang="ar-EG" dirty="0" smtClean="0"/>
              <a:t>تجنب هذا الوضع. </a:t>
            </a:r>
          </a:p>
          <a:p>
            <a:pPr algn="r" rtl="1"/>
            <a:r>
              <a:rPr lang="ar-EG" dirty="0" smtClean="0"/>
              <a:t>قبول الوضع.</a:t>
            </a:r>
          </a:p>
          <a:p>
            <a:pPr lvl="1">
              <a:defRPr/>
            </a:pPr>
            <a:r>
              <a:rPr lang="en-US" sz="3200" b="1" cap="small" dirty="0"/>
              <a:t>Alter</a:t>
            </a:r>
            <a:r>
              <a:rPr lang="en-US" sz="3200" dirty="0"/>
              <a:t> the situation or your approach to it</a:t>
            </a:r>
            <a:r>
              <a:rPr lang="en-US" sz="3200" dirty="0" smtClean="0"/>
              <a:t>. </a:t>
            </a:r>
            <a:r>
              <a:rPr lang="en-US" sz="2400" dirty="0" smtClean="0"/>
              <a:t>(improve skill to deal with it)</a:t>
            </a:r>
            <a:endParaRPr lang="en-CA" sz="3200" dirty="0"/>
          </a:p>
          <a:p>
            <a:pPr lvl="1">
              <a:defRPr/>
            </a:pPr>
            <a:r>
              <a:rPr lang="en-US" sz="3200" b="1" cap="small" dirty="0"/>
              <a:t>Avoid</a:t>
            </a:r>
            <a:r>
              <a:rPr lang="en-US" sz="3200" dirty="0"/>
              <a:t> the situation.</a:t>
            </a:r>
            <a:endParaRPr lang="en-CA" sz="3200" dirty="0"/>
          </a:p>
          <a:p>
            <a:pPr lvl="1">
              <a:defRPr/>
            </a:pPr>
            <a:r>
              <a:rPr lang="en-US" sz="3200" b="1" cap="small" dirty="0"/>
              <a:t>Accept</a:t>
            </a:r>
            <a:r>
              <a:rPr lang="en-US" sz="3200" dirty="0"/>
              <a:t> the situation.</a:t>
            </a:r>
            <a:endParaRPr lang="en-CA" sz="3200" dirty="0"/>
          </a:p>
          <a:p>
            <a:pPr algn="r" rtl="1"/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خيارات عند التعامل مع الضغط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6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EG" dirty="0" smtClean="0"/>
              <a:t>لتخفيف </a:t>
            </a:r>
            <a:r>
              <a:rPr lang="ar-EG" dirty="0"/>
              <a:t>الضغط </a:t>
            </a:r>
            <a:r>
              <a:rPr lang="ar-EG" dirty="0" smtClean="0"/>
              <a:t>النفسي</a:t>
            </a:r>
            <a:r>
              <a:rPr lang="ar-LB" dirty="0" smtClean="0"/>
              <a:t> يجب</a:t>
            </a:r>
            <a:r>
              <a:rPr lang="ar-EG" dirty="0" smtClean="0"/>
              <a:t> </a:t>
            </a:r>
            <a:r>
              <a:rPr lang="ar-EG" dirty="0" smtClean="0"/>
              <a:t>اعتماد حياة متوازنة والقيام </a:t>
            </a:r>
            <a:r>
              <a:rPr lang="ar-EG" dirty="0"/>
              <a:t>بالتالي: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حدد </a:t>
            </a:r>
            <a:r>
              <a:rPr lang="ar-EG" dirty="0"/>
              <a:t>مصادر ضغطك </a:t>
            </a:r>
            <a:r>
              <a:rPr lang="ar-EG" dirty="0" smtClean="0"/>
              <a:t>النفسي 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نظم </a:t>
            </a:r>
            <a:r>
              <a:rPr lang="ar-EG" dirty="0"/>
              <a:t>أسلوب حياتك لتخفيف الضغط النفسي: ضع أهدافا وتوقعات حقيقية </a:t>
            </a:r>
            <a:endParaRPr lang="ar-EG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التسامح والتفاهم مع الآخرين (تقنيات التواصل السليم) </a:t>
            </a:r>
            <a:endParaRPr lang="ar-EG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التخلص من المشكلات</a:t>
            </a:r>
            <a:endParaRPr lang="ar-EG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خذ </a:t>
            </a:r>
            <a:r>
              <a:rPr lang="ar-EG" dirty="0"/>
              <a:t>إجازات: سواء خلال الأسبوع، أو خلال </a:t>
            </a:r>
            <a:r>
              <a:rPr lang="ar-EG" dirty="0" smtClean="0"/>
              <a:t>اليوم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فتش </a:t>
            </a:r>
            <a:r>
              <a:rPr lang="ar-EG" dirty="0"/>
              <a:t>عن التنوع: سواء في العمل أو في </a:t>
            </a:r>
            <a:r>
              <a:rPr lang="ar-EG" dirty="0" smtClean="0"/>
              <a:t>اللهو.</a:t>
            </a:r>
            <a:endParaRPr lang="ar-EG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مساعدة الآخرين </a:t>
            </a:r>
            <a:endParaRPr lang="ar-EG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لا </a:t>
            </a:r>
            <a:r>
              <a:rPr lang="ar-EG" dirty="0"/>
              <a:t>تعتمد على الكحول أو </a:t>
            </a:r>
            <a:r>
              <a:rPr lang="ar-EG" dirty="0" smtClean="0"/>
              <a:t>المخدرات</a:t>
            </a:r>
            <a:endParaRPr lang="ar-EG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الرياضة</a:t>
            </a:r>
            <a:endParaRPr lang="ar-EG" dirty="0"/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التغذية الجيدة والنوم الجيد</a:t>
            </a:r>
          </a:p>
          <a:p>
            <a:pPr marL="0" indent="0" algn="ctr" rtl="1">
              <a:buNone/>
            </a:pPr>
            <a:r>
              <a:rPr lang="ar-EG" b="1" dirty="0" smtClean="0"/>
              <a:t>واخيراً التفكير بهدوء وعدم الانجرار الى ردات الفعل</a:t>
            </a:r>
            <a:endParaRPr lang="fr-F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10 خطوات للتخلص من الضغط النفسي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5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0" y="1481328"/>
            <a:ext cx="4114800" cy="4525963"/>
          </a:xfrm>
        </p:spPr>
        <p:txBody>
          <a:bodyPr/>
          <a:lstStyle/>
          <a:p>
            <a:pPr algn="r" rtl="1"/>
            <a:r>
              <a:rPr lang="ar-LB" dirty="0" smtClean="0"/>
              <a:t>تغيير المقاربة والتوقعات</a:t>
            </a:r>
          </a:p>
          <a:p>
            <a:pPr algn="r" rtl="1"/>
            <a:r>
              <a:rPr lang="ar-LB" dirty="0" smtClean="0"/>
              <a:t>تقطيع الوظائف / المهام إلى أجزاء يمكن التحكم فيها</a:t>
            </a:r>
          </a:p>
          <a:p>
            <a:pPr algn="r" rtl="1"/>
            <a:r>
              <a:rPr lang="ar-LB" dirty="0" smtClean="0"/>
              <a:t>وضع أهداف معقولة / واقعية</a:t>
            </a:r>
          </a:p>
          <a:p>
            <a:pPr algn="r" rtl="1"/>
            <a:r>
              <a:rPr lang="ar-LB" dirty="0" smtClean="0"/>
              <a:t>تجنب التسويف</a:t>
            </a:r>
          </a:p>
          <a:p>
            <a:pPr algn="r" rtl="1"/>
            <a:r>
              <a:rPr lang="ar-LB" dirty="0" smtClean="0"/>
              <a:t>وضع حدود</a:t>
            </a:r>
          </a:p>
          <a:p>
            <a:pPr algn="r" rtl="1"/>
            <a:r>
              <a:rPr lang="ar-LB" dirty="0" smtClean="0"/>
              <a:t>لا تساوم على القيم / المعتقدات</a:t>
            </a:r>
          </a:p>
          <a:p>
            <a:pPr algn="r" rtl="1"/>
            <a:r>
              <a:rPr lang="ar-LB" dirty="0" smtClean="0"/>
              <a:t>لا تنسى ان تجدول الوقت الخاص بك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dirty="0" smtClean="0">
                <a:solidFill>
                  <a:srgbClr val="C00000"/>
                </a:solidFill>
              </a:rPr>
              <a:t>نصائح أخرى مفيدة</a:t>
            </a: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www.glasbergen.com/images/fit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914400"/>
            <a:ext cx="38290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stre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419600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" t="7149" r="48784" b="8147"/>
          <a:stretch/>
        </p:blipFill>
        <p:spPr>
          <a:xfrm>
            <a:off x="76200" y="1142999"/>
            <a:ext cx="3276600" cy="3901297"/>
          </a:xfrm>
          <a:prstGeom prst="rect">
            <a:avLst/>
          </a:prstGeom>
        </p:spPr>
      </p:pic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4191000" y="685800"/>
            <a:ext cx="4648200" cy="4525963"/>
          </a:xfrm>
        </p:spPr>
        <p:txBody>
          <a:bodyPr>
            <a:normAutofit/>
          </a:bodyPr>
          <a:lstStyle/>
          <a:p>
            <a:pPr algn="r" rtl="1"/>
            <a:r>
              <a:rPr lang="ar-LB" sz="2800" dirty="0" smtClean="0"/>
              <a:t>الافكار السلبية تولد افكار سلبية</a:t>
            </a:r>
          </a:p>
          <a:p>
            <a:pPr algn="r" rtl="1"/>
            <a:r>
              <a:rPr lang="ar-SA" sz="2800" dirty="0" smtClean="0"/>
              <a:t>ضع الناس في قمة أولوياتك</a:t>
            </a:r>
            <a:endParaRPr lang="en-US" sz="2800" dirty="0" smtClean="0"/>
          </a:p>
          <a:p>
            <a:pPr algn="r" rtl="1"/>
            <a:r>
              <a:rPr lang="ar-SA" sz="2800" dirty="0" smtClean="0"/>
              <a:t>حاول أن تفهم ماذا يكمن وراء </a:t>
            </a:r>
            <a:r>
              <a:rPr lang="ar-LB" sz="2800" dirty="0" smtClean="0"/>
              <a:t>ال</a:t>
            </a:r>
            <a:r>
              <a:rPr lang="ar-SA" sz="2800" dirty="0" smtClean="0"/>
              <a:t>غضب</a:t>
            </a:r>
            <a:endParaRPr lang="ar-LB" sz="2800" dirty="0" smtClean="0"/>
          </a:p>
          <a:p>
            <a:pPr algn="r" rtl="1"/>
            <a:r>
              <a:rPr lang="ar-LB" sz="2800" dirty="0" smtClean="0"/>
              <a:t>لا تنسى مساعدة الاخرين</a:t>
            </a:r>
          </a:p>
          <a:p>
            <a:pPr algn="r" rtl="1"/>
            <a:r>
              <a:rPr lang="ar-LB" sz="2800" dirty="0" smtClean="0"/>
              <a:t>بناء نظام دعم من الاهل والاصدقاء</a:t>
            </a:r>
            <a:endParaRPr lang="en-US" sz="2800" dirty="0" smtClean="0"/>
          </a:p>
          <a:p>
            <a:pPr algn="r" rtl="1"/>
            <a:r>
              <a:rPr lang="ar-LB" sz="2800" dirty="0" smtClean="0"/>
              <a:t>من حقك ان تقول لا</a:t>
            </a:r>
          </a:p>
          <a:p>
            <a:pPr algn="r" rtl="1"/>
            <a:r>
              <a:rPr lang="ar-LB" sz="2800" dirty="0" smtClean="0"/>
              <a:t>ابتسم واضحك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573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altLang="fr-FR" b="1" dirty="0" smtClean="0">
                <a:solidFill>
                  <a:srgbClr val="C00000"/>
                </a:solidFill>
              </a:rPr>
              <a:t>إنشاء </a:t>
            </a:r>
            <a:r>
              <a:rPr lang="ar-EG" altLang="fr-FR" b="1" dirty="0">
                <a:solidFill>
                  <a:srgbClr val="C00000"/>
                </a:solidFill>
              </a:rPr>
              <a:t>سجل </a:t>
            </a:r>
            <a:r>
              <a:rPr lang="ar-EG" altLang="fr-FR" b="1" dirty="0" smtClean="0">
                <a:solidFill>
                  <a:srgbClr val="C00000"/>
                </a:solidFill>
              </a:rPr>
              <a:t>السترس</a:t>
            </a:r>
            <a:endParaRPr lang="en-US" altLang="fr-FR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563412"/>
              </p:ext>
            </p:extLst>
          </p:nvPr>
        </p:nvGraphicFramePr>
        <p:xfrm>
          <a:off x="495300" y="1397000"/>
          <a:ext cx="8153400" cy="5008564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625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ماذا حدث؟  </a:t>
                      </a:r>
                      <a:endParaRPr lang="en-CA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cap="small" dirty="0" smtClean="0">
                          <a:latin typeface="+mn-lt"/>
                          <a:ea typeface="Times New Roman"/>
                          <a:cs typeface="Times New Roman"/>
                        </a:rPr>
                        <a:t>متى حدث ذلك؟  </a:t>
                      </a:r>
                      <a:endParaRPr lang="en-C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cap="small" dirty="0" smtClean="0">
                          <a:latin typeface="Calibri"/>
                          <a:ea typeface="Times New Roman"/>
                          <a:cs typeface="Times New Roman"/>
                        </a:rPr>
                        <a:t>اين حدث ذلك؟ </a:t>
                      </a:r>
                      <a:endParaRPr lang="en-C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84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cap="small" dirty="0" smtClean="0">
                          <a:latin typeface="+mn-lt"/>
                          <a:ea typeface="Times New Roman"/>
                          <a:cs typeface="Times New Roman"/>
                        </a:rPr>
                        <a:t>كم كان مستوى التوتر لدي </a:t>
                      </a:r>
                      <a:r>
                        <a:rPr lang="en-US" sz="1400" b="1" cap="small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b="1" cap="small" dirty="0">
                          <a:latin typeface="Calibri"/>
                          <a:ea typeface="Times New Roman"/>
                          <a:cs typeface="Times New Roman"/>
                        </a:rPr>
                        <a:t>(1=Not Stressed, 5=Moderately Stressed, 10=Close to a nervous breakdown)</a:t>
                      </a:r>
                      <a:endParaRPr lang="en-C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cap="small" dirty="0" smtClean="0">
                          <a:latin typeface="Calibri"/>
                          <a:ea typeface="Times New Roman"/>
                          <a:cs typeface="Times New Roman"/>
                        </a:rPr>
                        <a:t>بماذا احسست؟ </a:t>
                      </a:r>
                      <a:endParaRPr lang="en-C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cap="small" dirty="0" smtClean="0">
                          <a:latin typeface="Calibri"/>
                          <a:ea typeface="Times New Roman"/>
                          <a:cs typeface="Times New Roman"/>
                        </a:rPr>
                        <a:t>لماذا اصابني هذا الحدث بالتوتر ؟</a:t>
                      </a:r>
                      <a:endParaRPr lang="en-C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cap="small" dirty="0" smtClean="0">
                          <a:latin typeface="Calibri"/>
                          <a:ea typeface="Times New Roman"/>
                          <a:cs typeface="Times New Roman"/>
                        </a:rPr>
                        <a:t>ماذا فعلت حيال ذلك ؟</a:t>
                      </a:r>
                      <a:endParaRPr lang="en-C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388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EG" sz="1800" b="1" cap="small" dirty="0" smtClean="0">
                          <a:latin typeface="+mn-lt"/>
                          <a:ea typeface="Times New Roman"/>
                          <a:cs typeface="Times New Roman"/>
                        </a:rPr>
                        <a:t>ما أود القيام به بشكل مختلف في المرة القادمة  ؟</a:t>
                      </a:r>
                      <a:endParaRPr lang="en-CA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4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altLang="fr-FR" b="1" dirty="0">
                <a:solidFill>
                  <a:srgbClr val="C00000"/>
                </a:solidFill>
              </a:rPr>
              <a:t>إنشاء سجل </a:t>
            </a:r>
            <a:r>
              <a:rPr lang="ar-EG" altLang="fr-FR" b="1" dirty="0" smtClean="0">
                <a:solidFill>
                  <a:srgbClr val="C00000"/>
                </a:solidFill>
              </a:rPr>
              <a:t>السترس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1619550"/>
            <a:ext cx="7696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الأسبوع </a:t>
            </a:r>
            <a:r>
              <a:rPr lang="ar-LB" sz="3200" dirty="0" smtClean="0"/>
              <a:t>الاول</a:t>
            </a:r>
            <a:r>
              <a:rPr lang="ar-EG" sz="3200" dirty="0" smtClean="0"/>
              <a:t>: </a:t>
            </a:r>
            <a:r>
              <a:rPr lang="ar-EG" sz="3200" dirty="0"/>
              <a:t>تسجيل </a:t>
            </a:r>
            <a:r>
              <a:rPr lang="ar-EG" sz="3200" dirty="0" smtClean="0"/>
              <a:t>الأحداث</a:t>
            </a:r>
          </a:p>
          <a:p>
            <a:pPr algn="r" rtl="1"/>
            <a:r>
              <a:rPr lang="ar-EG" sz="3200" dirty="0" smtClean="0"/>
              <a:t> </a:t>
            </a:r>
            <a:endParaRPr lang="ar-EG" sz="32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dirty="0"/>
              <a:t>الأسبوع الثاني: تحديد الضغوطات ووضع خطة </a:t>
            </a:r>
            <a:endParaRPr lang="ar-EG" sz="3200" dirty="0" smtClean="0"/>
          </a:p>
          <a:p>
            <a:pPr algn="r" rtl="1"/>
            <a:endParaRPr lang="ar-EG" sz="3200" dirty="0" smtClean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الأسبوع </a:t>
            </a:r>
            <a:r>
              <a:rPr lang="ar-EG" sz="3200" dirty="0"/>
              <a:t>الثالث: خلق عادات جديدة </a:t>
            </a:r>
            <a:endParaRPr lang="ar-EG" sz="3200" dirty="0" smtClean="0"/>
          </a:p>
          <a:p>
            <a:pPr algn="r" rtl="1"/>
            <a:endParaRPr lang="ar-EG" sz="3200" dirty="0"/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/>
              <a:t>مراجعة وتقييم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418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 rtl="1"/>
            <a:r>
              <a:rPr lang="ar-EG" b="1" dirty="0" smtClean="0">
                <a:solidFill>
                  <a:srgbClr val="C00000"/>
                </a:solidFill>
              </a:rPr>
              <a:t>الأسبوع </a:t>
            </a:r>
            <a:r>
              <a:rPr lang="ar-LB" dirty="0" smtClean="0">
                <a:solidFill>
                  <a:srgbClr val="C00000"/>
                </a:solidFill>
              </a:rPr>
              <a:t>الاول</a:t>
            </a:r>
            <a:r>
              <a:rPr lang="ar-LB" sz="4400" dirty="0" smtClean="0"/>
              <a:t> </a:t>
            </a:r>
            <a:r>
              <a:rPr lang="ar-EG" b="1" dirty="0" smtClean="0">
                <a:solidFill>
                  <a:srgbClr val="C00000"/>
                </a:solidFill>
              </a:rPr>
              <a:t>: </a:t>
            </a:r>
            <a:r>
              <a:rPr lang="ar-EG" b="1" dirty="0">
                <a:solidFill>
                  <a:srgbClr val="C00000"/>
                </a:solidFill>
              </a:rPr>
              <a:t>تسجيل الأحداث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1715631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dirty="0"/>
              <a:t>المرحلة الأولى من استخدام سجل </a:t>
            </a:r>
            <a:r>
              <a:rPr lang="ar-EG" sz="3200" dirty="0" smtClean="0"/>
              <a:t>السترس هو </a:t>
            </a:r>
            <a:r>
              <a:rPr lang="ar-EG" sz="3200" dirty="0"/>
              <a:t>جمع المعلومات</a:t>
            </a:r>
            <a:r>
              <a:rPr lang="ar-EG" sz="3200" dirty="0" smtClean="0"/>
              <a:t>.</a:t>
            </a:r>
          </a:p>
          <a:p>
            <a:pPr algn="r" rtl="1"/>
            <a:r>
              <a:rPr lang="ar-EG" sz="3200" dirty="0" smtClean="0"/>
              <a:t> </a:t>
            </a:r>
            <a:endParaRPr lang="ar-EG" sz="32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dirty="0"/>
              <a:t>لمدة سبعة أيام، وملء سجل </a:t>
            </a:r>
            <a:r>
              <a:rPr lang="ar-EG" sz="3200" dirty="0" smtClean="0"/>
              <a:t>السترس في </a:t>
            </a:r>
            <a:r>
              <a:rPr lang="ar-EG" sz="3200" dirty="0"/>
              <a:t>كل مرة كنت تشعر بالتوتر أو القلق. </a:t>
            </a:r>
            <a:endParaRPr lang="ar-EG" sz="3200" dirty="0" smtClean="0"/>
          </a:p>
          <a:p>
            <a:pPr algn="r" rtl="1"/>
            <a:endParaRPr lang="ar-EG" sz="3200" dirty="0"/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كتابة  دفتر يوميات </a:t>
            </a:r>
            <a:r>
              <a:rPr lang="ar-EG" sz="3200" dirty="0"/>
              <a:t>كل ليلة، يلخص اليوم والمشاعر المرتبطة </a:t>
            </a:r>
            <a:r>
              <a:rPr lang="ar-EG" sz="3200" dirty="0" smtClean="0"/>
              <a:t>بالضغوطات.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6813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57200" indent="-457200" rtl="1"/>
            <a:r>
              <a:rPr lang="ar-EG" b="1" dirty="0">
                <a:solidFill>
                  <a:srgbClr val="C00000"/>
                </a:solidFill>
              </a:rPr>
              <a:t>الأسبوع الثاني: تحديد الضغوطات ووضع خطة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1676400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800" dirty="0"/>
              <a:t>كتابة الأحداث التي تسببت في أعلى مستويات التوتر </a:t>
            </a:r>
            <a:r>
              <a:rPr lang="ar-EG" sz="2800" dirty="0" smtClean="0"/>
              <a:t>وتحديد </a:t>
            </a:r>
            <a:r>
              <a:rPr lang="ar-EG" sz="2800" dirty="0"/>
              <a:t>الضغوطات الرئيسية الخاصة بك ووضع خطة لكل منها. الأشياء في الاعتبار: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اختيار الحل الانسب </a:t>
            </a:r>
            <a:r>
              <a:rPr lang="ar-EG" sz="2800" dirty="0"/>
              <a:t>في التعامل مع هذا الوضع؟ (تغيير، وتجنب، وقبول)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800" dirty="0"/>
              <a:t>كيف يمكن تغيير نمط الحياة (في النظام الغذائي، والنوم، وممارسة، الروتينية، وتنظيم) </a:t>
            </a:r>
            <a:r>
              <a:rPr lang="ar-EG" sz="2800" dirty="0" smtClean="0"/>
              <a:t>للمساعدة في </a:t>
            </a:r>
            <a:r>
              <a:rPr lang="ar-EG" sz="2800" dirty="0"/>
              <a:t>تخفيف هذا التوتر؟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800" dirty="0" smtClean="0"/>
              <a:t>ماهي تقنيات </a:t>
            </a:r>
            <a:r>
              <a:rPr lang="ar-EG" sz="2800" dirty="0"/>
              <a:t>الاسترخاء </a:t>
            </a:r>
            <a:r>
              <a:rPr lang="ar-EG" sz="2800" dirty="0" smtClean="0"/>
              <a:t>التي يمكن </a:t>
            </a:r>
            <a:r>
              <a:rPr lang="ar-EG" sz="2800" dirty="0"/>
              <a:t>أن تساعدني على مواجهة هذه الضغوط؟ 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2800" dirty="0"/>
              <a:t>ما هي الموارد (مثل أنظمة الدعم والمساعدة الخارجية) يمكن أن تساعد في الحد من هذه </a:t>
            </a:r>
            <a:r>
              <a:rPr lang="ar-EG" sz="2800" dirty="0" smtClean="0"/>
              <a:t>الضغوطات؟ 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124909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marL="457200" indent="-457200" rtl="1"/>
            <a:r>
              <a:rPr lang="ar-EG" b="1" dirty="0">
                <a:solidFill>
                  <a:srgbClr val="C00000"/>
                </a:solidFill>
              </a:rPr>
              <a:t>الأسبوع الثالث: خلق عادات جديدة 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1" y="1600200"/>
            <a:ext cx="78394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اختيار جزء واحد </a:t>
            </a:r>
            <a:r>
              <a:rPr lang="ar-EG" sz="3200" dirty="0"/>
              <a:t>أو اثنين من </a:t>
            </a:r>
            <a:r>
              <a:rPr lang="ar-EG" sz="3200" dirty="0" smtClean="0"/>
              <a:t>خطة </a:t>
            </a:r>
            <a:r>
              <a:rPr lang="ar-EG" sz="3200" dirty="0"/>
              <a:t>إدارة </a:t>
            </a:r>
            <a:r>
              <a:rPr lang="ar-EG" sz="3200" dirty="0" smtClean="0"/>
              <a:t>السترس ودمجها </a:t>
            </a:r>
            <a:r>
              <a:rPr lang="ar-EG" sz="3200" dirty="0"/>
              <a:t>في حياتك</a:t>
            </a:r>
            <a:r>
              <a:rPr lang="ar-EG" sz="3200" dirty="0" smtClean="0"/>
              <a:t>.</a:t>
            </a:r>
          </a:p>
          <a:p>
            <a:pPr algn="r" rtl="1"/>
            <a:r>
              <a:rPr lang="ar-EG" sz="3200" dirty="0" smtClean="0"/>
              <a:t> </a:t>
            </a:r>
            <a:endParaRPr lang="ar-EG" sz="3200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3200" dirty="0"/>
              <a:t>محاولة كل جزء لمدة أسبوع أو اثنين. </a:t>
            </a:r>
            <a:endParaRPr lang="ar-EG" sz="3200" dirty="0" smtClean="0"/>
          </a:p>
          <a:p>
            <a:pPr algn="r" rtl="1"/>
            <a:r>
              <a:rPr lang="ar-EG" sz="3200" dirty="0" smtClean="0"/>
              <a:t> </a:t>
            </a:r>
            <a:endParaRPr lang="ar-EG" sz="3200" dirty="0"/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ar-EG" sz="3200" dirty="0"/>
              <a:t>مواصلة إدماج </a:t>
            </a:r>
            <a:r>
              <a:rPr lang="ar-EG" sz="3200" dirty="0" smtClean="0"/>
              <a:t>طرق وعادات </a:t>
            </a:r>
            <a:r>
              <a:rPr lang="ar-EG" sz="3200" dirty="0"/>
              <a:t>جديدة في نمط </a:t>
            </a:r>
            <a:r>
              <a:rPr lang="ar-EG" sz="3200" dirty="0" smtClean="0"/>
              <a:t>حياتك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110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200" dirty="0" smtClean="0"/>
              <a:t>ما هية </a:t>
            </a:r>
            <a:r>
              <a:rPr lang="ar-LB" sz="3200" dirty="0" smtClean="0"/>
              <a:t>التوتر و</a:t>
            </a:r>
            <a:r>
              <a:rPr lang="ar-EG" sz="3200" dirty="0" smtClean="0"/>
              <a:t>الضغوط</a:t>
            </a:r>
          </a:p>
          <a:p>
            <a:pPr algn="r" rtl="1"/>
            <a:r>
              <a:rPr lang="ar-EG" sz="3200" dirty="0" smtClean="0"/>
              <a:t>الضغوط النفسية في العمل مصادرها واسبابها وآثارها</a:t>
            </a:r>
          </a:p>
          <a:p>
            <a:pPr algn="r" rtl="1"/>
            <a:r>
              <a:rPr lang="ar-EG" sz="3200" dirty="0" smtClean="0"/>
              <a:t>تشخيص </a:t>
            </a:r>
            <a:r>
              <a:rPr lang="ar-EG" sz="3000" dirty="0" smtClean="0"/>
              <a:t>ضغوط</a:t>
            </a:r>
            <a:r>
              <a:rPr lang="ar-EG" sz="3200" dirty="0" smtClean="0"/>
              <a:t> العمل</a:t>
            </a:r>
          </a:p>
          <a:p>
            <a:pPr algn="r" rtl="1"/>
            <a:r>
              <a:rPr lang="ar-EG" sz="3200" dirty="0" smtClean="0"/>
              <a:t>كيفية مواجهة ضغوط العمل</a:t>
            </a:r>
          </a:p>
          <a:p>
            <a:pPr algn="r" rtl="1"/>
            <a:r>
              <a:rPr lang="ar-EG" sz="3200" dirty="0" smtClean="0"/>
              <a:t>القلق وأثره على صحة الموظفين</a:t>
            </a:r>
          </a:p>
          <a:p>
            <a:pPr algn="r" rtl="1"/>
            <a:r>
              <a:rPr lang="ar-EG" sz="3200" dirty="0" smtClean="0"/>
              <a:t>اساليب مواجهة ضغوط العمل</a:t>
            </a:r>
            <a:endParaRPr lang="fr-FR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اهداف الدورة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3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r" rtl="1"/>
            <a:r>
              <a:rPr lang="ar-EG" b="1" dirty="0">
                <a:solidFill>
                  <a:srgbClr val="C00000"/>
                </a:solidFill>
              </a:rPr>
              <a:t>مراجعة وتقييم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600201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/>
              <a:t>ما كان مستوى </a:t>
            </a:r>
            <a:r>
              <a:rPr lang="ar-EG" sz="3200" dirty="0" smtClean="0"/>
              <a:t>التوتر لدي </a:t>
            </a:r>
            <a:r>
              <a:rPr lang="ar-EG" sz="3200" dirty="0"/>
              <a:t>آخر مرة راجعت خطتي؟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/>
              <a:t>ما هو مستوى </a:t>
            </a:r>
            <a:r>
              <a:rPr lang="ar-EG" sz="3200" dirty="0" smtClean="0"/>
              <a:t>التوتر لدي </a:t>
            </a:r>
            <a:r>
              <a:rPr lang="ar-EG" sz="3200" dirty="0"/>
              <a:t>الآن؟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/>
              <a:t>ما الذي تغير؟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ما</a:t>
            </a:r>
            <a:r>
              <a:rPr lang="ar-LB" sz="3200" dirty="0" smtClean="0"/>
              <a:t>هي</a:t>
            </a:r>
            <a:r>
              <a:rPr lang="ar-EG" sz="3200" dirty="0" smtClean="0"/>
              <a:t> </a:t>
            </a:r>
            <a:r>
              <a:rPr lang="ar-EG" sz="3200" dirty="0"/>
              <a:t>الضغوطات التي </a:t>
            </a:r>
            <a:r>
              <a:rPr lang="ar-LB" sz="3200" dirty="0" smtClean="0"/>
              <a:t>أُضيفت </a:t>
            </a:r>
            <a:r>
              <a:rPr lang="ar-EG" sz="3200" dirty="0" smtClean="0"/>
              <a:t>إلى </a:t>
            </a:r>
            <a:r>
              <a:rPr lang="ar-EG" sz="3200" dirty="0"/>
              <a:t>حياتي؟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ما</a:t>
            </a:r>
            <a:r>
              <a:rPr lang="ar-LB" sz="3200" dirty="0" smtClean="0"/>
              <a:t>هي</a:t>
            </a:r>
            <a:r>
              <a:rPr lang="ar-EG" sz="3200" dirty="0" smtClean="0"/>
              <a:t> </a:t>
            </a:r>
            <a:r>
              <a:rPr lang="ar-EG" sz="3200" dirty="0"/>
              <a:t>الضغوطات </a:t>
            </a:r>
            <a:r>
              <a:rPr lang="ar-LB" sz="3200" dirty="0" smtClean="0"/>
              <a:t>التي أُزيلت </a:t>
            </a:r>
            <a:r>
              <a:rPr lang="ar-EG" sz="3200" dirty="0" smtClean="0"/>
              <a:t>من </a:t>
            </a:r>
            <a:r>
              <a:rPr lang="ar-EG" sz="3200" dirty="0"/>
              <a:t>حياتي؟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/>
              <a:t>كيف </a:t>
            </a:r>
            <a:r>
              <a:rPr lang="ar-LB" sz="3200" dirty="0" smtClean="0"/>
              <a:t>أُغير </a:t>
            </a:r>
            <a:r>
              <a:rPr lang="ar-EG" sz="3200" dirty="0" smtClean="0"/>
              <a:t>خطتي</a:t>
            </a:r>
            <a:r>
              <a:rPr lang="ar-EG" sz="3200" dirty="0"/>
              <a:t>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ما هي النصائح التي نجحت </a:t>
            </a:r>
            <a:r>
              <a:rPr lang="ar-LB" sz="3200" dirty="0" smtClean="0"/>
              <a:t>معي</a:t>
            </a:r>
            <a:r>
              <a:rPr lang="ar-EG" sz="3200" dirty="0" smtClean="0"/>
              <a:t>؟ ما</a:t>
            </a:r>
            <a:r>
              <a:rPr lang="ar-LB" sz="3200" dirty="0" smtClean="0"/>
              <a:t> هي</a:t>
            </a:r>
            <a:r>
              <a:rPr lang="ar-EG" sz="3200" dirty="0" smtClean="0"/>
              <a:t> </a:t>
            </a:r>
            <a:r>
              <a:rPr lang="ar-EG" sz="3200" dirty="0"/>
              <a:t>التقنيات </a:t>
            </a:r>
            <a:r>
              <a:rPr lang="ar-EG" sz="3200" dirty="0" smtClean="0"/>
              <a:t>التي لم </a:t>
            </a:r>
            <a:r>
              <a:rPr lang="ar-LB" sz="3200" dirty="0" smtClean="0"/>
              <a:t>تنجح</a:t>
            </a:r>
            <a:r>
              <a:rPr lang="ar-EG" sz="3200" dirty="0" smtClean="0"/>
              <a:t>؟ </a:t>
            </a:r>
            <a:r>
              <a:rPr lang="ar-EG" sz="3200" dirty="0"/>
              <a:t>كيف </a:t>
            </a:r>
            <a:r>
              <a:rPr lang="ar-LB" sz="3200" dirty="0" err="1" smtClean="0"/>
              <a:t>أُغيير</a:t>
            </a:r>
            <a:r>
              <a:rPr lang="ar-LB" sz="3200" dirty="0" smtClean="0"/>
              <a:t> </a:t>
            </a:r>
            <a:r>
              <a:rPr lang="ar-EG" sz="3200" dirty="0" smtClean="0"/>
              <a:t>خطتي</a:t>
            </a:r>
            <a:r>
              <a:rPr lang="ar-EG" sz="3200" dirty="0"/>
              <a:t>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/>
              <a:t>ما </a:t>
            </a:r>
            <a:r>
              <a:rPr lang="ar-LB" sz="3200" dirty="0" smtClean="0"/>
              <a:t>هي</a:t>
            </a:r>
            <a:r>
              <a:rPr lang="ar-EG" sz="3200" dirty="0" smtClean="0"/>
              <a:t> </a:t>
            </a:r>
            <a:r>
              <a:rPr lang="ar-EG" sz="3200" dirty="0"/>
              <a:t>خطتي للأسبوع المقبل؟ 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dirty="0" smtClean="0"/>
              <a:t>متى سأستعرض </a:t>
            </a:r>
            <a:r>
              <a:rPr lang="ar-EG" sz="3200" dirty="0"/>
              <a:t>خطتي مرة أخرى؟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97410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10588" cy="1325563"/>
          </a:xfrm>
        </p:spPr>
        <p:txBody>
          <a:bodyPr/>
          <a:lstStyle/>
          <a:p>
            <a:r>
              <a:rPr lang="en-US"/>
              <a:t>The Key Word Is….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362200" y="1066800"/>
            <a:ext cx="4194175" cy="1066800"/>
          </a:xfrm>
        </p:spPr>
        <p:txBody>
          <a:bodyPr>
            <a:normAutofit fontScale="85000"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en-US" sz="5400" dirty="0" smtClean="0"/>
              <a:t>Balance</a:t>
            </a:r>
            <a:r>
              <a:rPr lang="ar-LB" sz="5400" dirty="0" smtClean="0"/>
              <a:t>التوازن </a:t>
            </a:r>
            <a:endParaRPr lang="en-US" sz="5400" dirty="0"/>
          </a:p>
        </p:txBody>
      </p:sp>
      <p:pic>
        <p:nvPicPr>
          <p:cNvPr id="23556" name="Picture 4" descr="MCBD05824_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2286000"/>
            <a:ext cx="3886200" cy="37766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000" dirty="0" smtClean="0"/>
              <a:t>تعارف</a:t>
            </a:r>
          </a:p>
          <a:p>
            <a:pPr algn="r" rtl="1"/>
            <a:r>
              <a:rPr lang="ar-EG" sz="3000" dirty="0" smtClean="0"/>
              <a:t>على </a:t>
            </a:r>
            <a:r>
              <a:rPr lang="ar-EG" sz="3000" dirty="0"/>
              <a:t>مقياس من 1-10، </a:t>
            </a:r>
            <a:r>
              <a:rPr lang="ar-EG" sz="3000" dirty="0" smtClean="0"/>
              <a:t>قييم </a:t>
            </a:r>
            <a:r>
              <a:rPr lang="ar-EG" sz="3000" dirty="0"/>
              <a:t>مستوى التوتر </a:t>
            </a:r>
            <a:r>
              <a:rPr lang="ar-EG" sz="3000" dirty="0" smtClean="0"/>
              <a:t>الحالي</a:t>
            </a:r>
            <a:r>
              <a:rPr lang="en-US" sz="3000" dirty="0" smtClean="0"/>
              <a:t> </a:t>
            </a:r>
            <a:r>
              <a:rPr lang="ar-LB" sz="3000" dirty="0" smtClean="0"/>
              <a:t>لديك</a:t>
            </a:r>
            <a:r>
              <a:rPr lang="ar-EG" sz="3000" dirty="0" smtClean="0"/>
              <a:t>. </a:t>
            </a:r>
            <a:endParaRPr lang="ar-EG" sz="3000" dirty="0"/>
          </a:p>
          <a:p>
            <a:pPr algn="r" rtl="1"/>
            <a:r>
              <a:rPr lang="ar-EG" sz="3000" dirty="0" smtClean="0"/>
              <a:t>ما </a:t>
            </a:r>
            <a:r>
              <a:rPr lang="ar-EG" sz="3000" dirty="0"/>
              <a:t>هي </a:t>
            </a:r>
            <a:r>
              <a:rPr lang="ar-EG" sz="3000" dirty="0" smtClean="0"/>
              <a:t>مسببات </a:t>
            </a:r>
            <a:r>
              <a:rPr lang="ar-LB" sz="3000" dirty="0" smtClean="0"/>
              <a:t>التوتر </a:t>
            </a:r>
            <a:r>
              <a:rPr lang="ar-EG" sz="3000" dirty="0" smtClean="0"/>
              <a:t>الكبيرة </a:t>
            </a:r>
            <a:r>
              <a:rPr lang="ar-EG" sz="3000" dirty="0"/>
              <a:t>في حياتك؟ </a:t>
            </a:r>
          </a:p>
          <a:p>
            <a:pPr algn="r" rtl="1"/>
            <a:r>
              <a:rPr lang="ar-EG" sz="3000" dirty="0" smtClean="0"/>
              <a:t>ماذا تفعل </a:t>
            </a:r>
            <a:r>
              <a:rPr lang="ar-EG" sz="3000" dirty="0"/>
              <a:t>حاليا </a:t>
            </a:r>
            <a:r>
              <a:rPr lang="ar-EG" sz="3000" dirty="0" smtClean="0"/>
              <a:t>لإدارة</a:t>
            </a:r>
            <a:r>
              <a:rPr lang="ar-LB" sz="3000" dirty="0" smtClean="0"/>
              <a:t> التوتر والحد منه</a:t>
            </a:r>
            <a:r>
              <a:rPr lang="ar-EG" sz="3000" dirty="0" smtClean="0"/>
              <a:t>؟ </a:t>
            </a:r>
            <a:endParaRPr lang="fr-FR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مقدمة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C:\Users\Kimmi\AppData\Local\Microsoft\Windows\Temporary Internet Files\Content.IE5\TNPPYSU0\MCj043438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050" y="0"/>
            <a:ext cx="8699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902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/>
          </a:bodyPr>
          <a:lstStyle/>
          <a:p>
            <a:pPr algn="r" rtl="1"/>
            <a:r>
              <a:rPr lang="ar-LB" sz="3600" dirty="0" smtClean="0"/>
              <a:t>التوتر هو ردة فعل بدنية أو عقلية أو عاطفية على أحداث مفاجئة و او </a:t>
            </a:r>
            <a:r>
              <a:rPr lang="ar-EG" sz="3600" dirty="0" smtClean="0"/>
              <a:t>معاكسة</a:t>
            </a:r>
            <a:r>
              <a:rPr lang="ar-LB" sz="3600" dirty="0" smtClean="0"/>
              <a:t> تسبب ضغط واجهاد جسدي أو نفسي.</a:t>
            </a:r>
          </a:p>
          <a:p>
            <a:pPr algn="r" rtl="1"/>
            <a:r>
              <a:rPr lang="ar-LB" sz="3600" dirty="0" smtClean="0"/>
              <a:t>عندما تتعدى التحديات الامكانيات والموارد لمواجهتها </a:t>
            </a:r>
            <a:r>
              <a:rPr lang="ar-EG" sz="3600" dirty="0" smtClean="0"/>
              <a:t>أو تهديدا لرفاهيتنا</a:t>
            </a:r>
            <a:endParaRPr lang="ar-LB" sz="3600" dirty="0" smtClean="0"/>
          </a:p>
          <a:p>
            <a:pPr algn="r" rtl="1"/>
            <a:r>
              <a:rPr lang="ar-LB" sz="3600" dirty="0" smtClean="0"/>
              <a:t>بعض التوتر واضح ومباشر والبعض الاخر غير واضح وغير مباشر</a:t>
            </a:r>
            <a:endParaRPr lang="fr-FR" sz="3600" dirty="0" smtClean="0"/>
          </a:p>
          <a:p>
            <a:pPr algn="r" rtl="1"/>
            <a:r>
              <a:rPr lang="ar-EG" sz="3600" dirty="0" smtClean="0"/>
              <a:t>الضغط النفسي مسألة شخصية جدا لذا يجب أن تكون مقاربتنا لهذه المسألة شخصية أيضا.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ضغط, اجهاد, توتر, تعب, اهمية </a:t>
            </a:r>
            <a:r>
              <a:rPr lang="en-US" sz="4800" b="1" dirty="0" smtClean="0">
                <a:solidFill>
                  <a:srgbClr val="C00000"/>
                </a:solidFill>
              </a:rPr>
              <a:t>Stress</a:t>
            </a:r>
            <a:r>
              <a:rPr lang="en-US" dirty="0" smtClean="0"/>
              <a:t>: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16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481328"/>
            <a:ext cx="5638800" cy="4525963"/>
          </a:xfrm>
        </p:spPr>
        <p:txBody>
          <a:bodyPr>
            <a:normAutofit/>
          </a:bodyPr>
          <a:lstStyle/>
          <a:p>
            <a:pPr algn="r" rtl="1"/>
            <a:r>
              <a:rPr lang="ar-EG" b="1" u="sng" dirty="0" smtClean="0"/>
              <a:t>مصادر </a:t>
            </a:r>
            <a:r>
              <a:rPr lang="ar-EG" b="1" u="sng" dirty="0"/>
              <a:t>خاصة بالفرد ذاته</a:t>
            </a:r>
            <a:r>
              <a:rPr lang="ar-EG" dirty="0"/>
              <a:t> </a:t>
            </a:r>
            <a:endParaRPr lang="ar-EG" dirty="0" smtClean="0"/>
          </a:p>
          <a:p>
            <a:pPr marL="0" indent="0" algn="r" rtl="1">
              <a:buNone/>
            </a:pPr>
            <a:r>
              <a:rPr lang="ar-EG" dirty="0" smtClean="0"/>
              <a:t>كدوره </a:t>
            </a:r>
            <a:r>
              <a:rPr lang="ar-EG" dirty="0"/>
              <a:t>في المجتمع والمسؤولية الملقاة على عاتقه وعدم قدرته على تحقيق أهدافه أو إصابته بمرض ما أو فقدان شخص عزيز </a:t>
            </a:r>
            <a:r>
              <a:rPr lang="ar-EG" dirty="0" smtClean="0"/>
              <a:t>عليه اوقلة النوم اوسوء التغذية</a:t>
            </a:r>
          </a:p>
          <a:p>
            <a:pPr marL="0" indent="0" algn="r" rtl="1">
              <a:buNone/>
            </a:pPr>
            <a:endParaRPr lang="ar-EG" dirty="0" smtClean="0"/>
          </a:p>
          <a:p>
            <a:pPr algn="r" rtl="1"/>
            <a:r>
              <a:rPr lang="ar-EG" b="1" u="sng" dirty="0" smtClean="0"/>
              <a:t>مصادر </a:t>
            </a:r>
            <a:r>
              <a:rPr lang="ar-EG" b="1" u="sng" dirty="0"/>
              <a:t>اجتماعية </a:t>
            </a:r>
            <a:endParaRPr lang="ar-EG" b="1" u="sng" dirty="0" smtClean="0"/>
          </a:p>
          <a:p>
            <a:pPr marL="0" indent="0" algn="r" rtl="1">
              <a:buNone/>
            </a:pPr>
            <a:r>
              <a:rPr lang="ar-EG" dirty="0" smtClean="0"/>
              <a:t>وتتمثل </a:t>
            </a:r>
            <a:r>
              <a:rPr lang="ar-EG" dirty="0"/>
              <a:t>في ظروف العمل </a:t>
            </a:r>
            <a:r>
              <a:rPr lang="ar-EG" dirty="0" smtClean="0"/>
              <a:t>كالتوتر والإجهاد في العمل</a:t>
            </a:r>
            <a:r>
              <a:rPr lang="en-US" dirty="0" smtClean="0"/>
              <a:t> </a:t>
            </a:r>
            <a:r>
              <a:rPr lang="ar-EG" dirty="0" smtClean="0"/>
              <a:t>او الأمن العام او البيئة اوالخوف </a:t>
            </a:r>
            <a:r>
              <a:rPr lang="ar-EG" dirty="0"/>
              <a:t>في العلاقات </a:t>
            </a:r>
            <a:r>
              <a:rPr lang="ar-EG" dirty="0" smtClean="0"/>
              <a:t>الاجتماعية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مصادر اومسببات الضغط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301625" y="1676400"/>
            <a:ext cx="4194175" cy="442277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School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Work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Family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Relationships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Legal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Finances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Health/illness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Environment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Living Situation</a:t>
            </a:r>
          </a:p>
          <a:p>
            <a:pPr marL="365760" marR="0" lvl="0" indent="-256032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6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LB" sz="3200" dirty="0" smtClean="0"/>
              <a:t>صحة الموظف - تكاليف التأمين</a:t>
            </a:r>
          </a:p>
          <a:p>
            <a:pPr algn="r" rtl="1"/>
            <a:r>
              <a:rPr lang="ar-LB" sz="3200" dirty="0" smtClean="0"/>
              <a:t>إدارة الأداء</a:t>
            </a:r>
          </a:p>
          <a:p>
            <a:pPr lvl="1" algn="r" rtl="1"/>
            <a:r>
              <a:rPr lang="ar-LB" sz="2800" dirty="0" smtClean="0"/>
              <a:t>مستويات الإنتاجية</a:t>
            </a:r>
          </a:p>
          <a:p>
            <a:pPr lvl="1" algn="r" rtl="1"/>
            <a:r>
              <a:rPr lang="ar-LB" sz="2800" dirty="0" smtClean="0"/>
              <a:t>التغيب عن العمل</a:t>
            </a:r>
          </a:p>
          <a:p>
            <a:pPr lvl="1" algn="r" rtl="1"/>
            <a:r>
              <a:rPr lang="ar-LB" sz="2800" dirty="0" smtClean="0"/>
              <a:t>التحفيز</a:t>
            </a:r>
          </a:p>
          <a:p>
            <a:pPr lvl="1" algn="r" rtl="1"/>
            <a:r>
              <a:rPr lang="ar-LB" sz="2800" dirty="0" smtClean="0"/>
              <a:t>الالتزام</a:t>
            </a:r>
          </a:p>
          <a:p>
            <a:pPr lvl="1" algn="r" rtl="1"/>
            <a:r>
              <a:rPr lang="ar-LB" sz="2800" dirty="0" smtClean="0"/>
              <a:t>التركيز</a:t>
            </a:r>
            <a:endParaRPr lang="ar-LB" sz="2800" dirty="0" smtClean="0"/>
          </a:p>
          <a:p>
            <a:pPr algn="r" rtl="1"/>
            <a:r>
              <a:rPr lang="ar-LB" sz="3200" dirty="0" smtClean="0"/>
              <a:t>إدارة </a:t>
            </a:r>
            <a:r>
              <a:rPr lang="ar-LB" sz="3200" dirty="0" smtClean="0"/>
              <a:t>المخاطر - السلامة - العنف في مكان العمل</a:t>
            </a:r>
          </a:p>
          <a:p>
            <a:pPr algn="r" rtl="1"/>
            <a:r>
              <a:rPr lang="ar-LB" sz="3200" dirty="0" smtClean="0"/>
              <a:t>استخدام / إساءة استخدام العقاقير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LB" dirty="0" smtClean="0">
                <a:solidFill>
                  <a:srgbClr val="C00000"/>
                </a:solidFill>
              </a:rPr>
              <a:t>آثار الضغط وال</a:t>
            </a:r>
            <a:r>
              <a:rPr lang="ar-EG" dirty="0" smtClean="0">
                <a:solidFill>
                  <a:srgbClr val="C00000"/>
                </a:solidFill>
              </a:rPr>
              <a:t>توتر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481328"/>
            <a:ext cx="5486400" cy="45259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EG" dirty="0" smtClean="0"/>
              <a:t>تتمثل </a:t>
            </a:r>
            <a:r>
              <a:rPr lang="ar-EG" dirty="0"/>
              <a:t>أعراض الضغط النفسي التي يمكن </a:t>
            </a:r>
            <a:r>
              <a:rPr lang="ar-EG" dirty="0" smtClean="0"/>
              <a:t>ملاحظتها:</a:t>
            </a:r>
          </a:p>
          <a:p>
            <a:pPr marL="0" indent="0" algn="r" rtl="1">
              <a:buNone/>
            </a:pPr>
            <a:r>
              <a:rPr lang="ar-EG" b="1" u="sng" dirty="0" smtClean="0"/>
              <a:t>سلوكية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صعوبة </a:t>
            </a:r>
            <a:r>
              <a:rPr lang="ar-EG" dirty="0"/>
              <a:t>التركيز على عمل شيء معين في مدة زمنية </a:t>
            </a:r>
            <a:r>
              <a:rPr lang="ar-EG" dirty="0" smtClean="0"/>
              <a:t>محددة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سرعة  الغضب </a:t>
            </a:r>
            <a:r>
              <a:rPr lang="ar-EG" dirty="0"/>
              <a:t>من الأشياء </a:t>
            </a:r>
            <a:r>
              <a:rPr lang="ar-EG" dirty="0" smtClean="0"/>
              <a:t>والأشخاص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عدم </a:t>
            </a:r>
            <a:r>
              <a:rPr lang="ar-EG" dirty="0"/>
              <a:t>القدرة على النوم </a:t>
            </a:r>
            <a:r>
              <a:rPr lang="ar-EG" dirty="0" smtClean="0"/>
              <a:t>والاسترخاء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EG" dirty="0" smtClean="0"/>
              <a:t>سرعة </a:t>
            </a:r>
            <a:r>
              <a:rPr lang="ar-EG" dirty="0"/>
              <a:t>الشعور بالإجهاد </a:t>
            </a:r>
            <a:r>
              <a:rPr lang="ar-EG" dirty="0" smtClean="0"/>
              <a:t>والتعب</a:t>
            </a:r>
          </a:p>
          <a:p>
            <a:pPr marL="0" indent="0" algn="r" rtl="1">
              <a:buNone/>
            </a:pPr>
            <a:r>
              <a:rPr lang="ar-EG" b="1" u="sng" dirty="0" smtClean="0"/>
              <a:t>فيزيولوجية</a:t>
            </a:r>
          </a:p>
          <a:p>
            <a:pPr marL="0" indent="0" algn="r" rtl="1">
              <a:buNone/>
            </a:pPr>
            <a:r>
              <a:rPr lang="ar-EG" dirty="0" smtClean="0"/>
              <a:t>ارتعاش, تعرق, تلعثم, احمرار او اصفرار الوجه الخ.</a:t>
            </a:r>
            <a:endParaRPr lang="ar-EG" dirty="0"/>
          </a:p>
          <a:p>
            <a:pPr marL="514350" indent="-514350" algn="r" rtl="1">
              <a:buFont typeface="+mj-lt"/>
              <a:buAutoNum type="arabicPeriod"/>
            </a:pP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أعراض الضغط 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Rot="1" noChangeArrowheads="1"/>
          </p:cNvSpPr>
          <p:nvPr/>
        </p:nvSpPr>
        <p:spPr>
          <a:xfrm>
            <a:off x="301625" y="1066800"/>
            <a:ext cx="3355975" cy="5032375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1. Physical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Weight gain/loss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Unexpected hair loss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Heart palpitations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High blood pressure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2. Emotional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Mood swings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Anxiety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Can lead to depression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Can also lead to unhealthy coping strategies (i.e. alcohol, drugs,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etc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</a:rPr>
              <a:t>) 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Char char="-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6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481328"/>
            <a:ext cx="4114800" cy="4525963"/>
          </a:xfrm>
        </p:spPr>
        <p:txBody>
          <a:bodyPr>
            <a:normAutofit/>
          </a:bodyPr>
          <a:lstStyle/>
          <a:p>
            <a:pPr marL="0" indent="0" algn="r" rtl="1"/>
            <a:r>
              <a:rPr lang="ar-LB" sz="3600" dirty="0" smtClean="0"/>
              <a:t>حدد </a:t>
            </a:r>
            <a:r>
              <a:rPr lang="ar-EG" sz="3600" dirty="0" smtClean="0"/>
              <a:t>ما </a:t>
            </a:r>
            <a:r>
              <a:rPr lang="ar-LB" sz="3600" dirty="0" smtClean="0"/>
              <a:t>هو المهم </a:t>
            </a:r>
            <a:r>
              <a:rPr lang="ar-EG" sz="3600" dirty="0" smtClean="0"/>
              <a:t> </a:t>
            </a:r>
            <a:r>
              <a:rPr lang="ar-LB" sz="3600" dirty="0" smtClean="0"/>
              <a:t>فعلا</a:t>
            </a:r>
            <a:r>
              <a:rPr lang="ar-EG" sz="3600" dirty="0" smtClean="0"/>
              <a:t> في حياتك وعش وفيا لتلك الأشياء</a:t>
            </a:r>
          </a:p>
          <a:p>
            <a:pPr marL="0" indent="0" algn="r" rtl="1"/>
            <a:r>
              <a:rPr lang="ar-EG" sz="3600" dirty="0" smtClean="0"/>
              <a:t>قدر الجمال والخير في حياتك.</a:t>
            </a:r>
          </a:p>
          <a:p>
            <a:pPr marL="0" indent="0" algn="r" rtl="1"/>
            <a:r>
              <a:rPr lang="ar-LB" sz="3600" dirty="0" smtClean="0"/>
              <a:t>توقف عن</a:t>
            </a:r>
            <a:r>
              <a:rPr lang="ar-EG" sz="3600" dirty="0" smtClean="0"/>
              <a:t> </a:t>
            </a:r>
            <a:r>
              <a:rPr lang="ar-LB" sz="3600" dirty="0" smtClean="0"/>
              <a:t>ال</a:t>
            </a:r>
            <a:r>
              <a:rPr lang="ar-EG" sz="3600" dirty="0" smtClean="0"/>
              <a:t>شكو</a:t>
            </a:r>
            <a:r>
              <a:rPr lang="ar-LB" sz="3600" dirty="0" smtClean="0"/>
              <a:t>ى</a:t>
            </a:r>
            <a:r>
              <a:rPr lang="ar-EG" sz="3600" dirty="0" smtClean="0"/>
              <a:t> </a:t>
            </a:r>
            <a:r>
              <a:rPr lang="ar-EG" sz="3600" dirty="0" smtClean="0"/>
              <a:t>من الاشياء ال</a:t>
            </a:r>
            <a:r>
              <a:rPr lang="ar-LB" sz="3600" dirty="0" smtClean="0"/>
              <a:t>صغيرة</a:t>
            </a:r>
            <a:endParaRPr lang="fr-FR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dirty="0">
                <a:solidFill>
                  <a:srgbClr val="C00000"/>
                </a:solidFill>
              </a:rPr>
              <a:t>وجهة نظر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524000"/>
            <a:ext cx="3962400" cy="4038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Adobe Song Std L" pitchFamily="18" charset="-128"/>
              </a:rPr>
              <a:t>Know what matters to you in your life and live true to those things 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Adobe Song Std L" pitchFamily="18" charset="-128"/>
              </a:rPr>
              <a:t>Appreciate the beauty and good in your life.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Tx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Adobe Song Std L" pitchFamily="18" charset="-128"/>
              </a:rPr>
              <a:t>Stop complaining about the little stuff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  <a:ea typeface="Adobe Song Std L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11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180497"/>
            <a:ext cx="4026024" cy="466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EG" dirty="0" smtClean="0"/>
              <a:t>اذا نظرت الى الامور من منظور رحب متعدد </a:t>
            </a:r>
            <a:r>
              <a:rPr lang="ar-EG" dirty="0" smtClean="0"/>
              <a:t>الجوا</a:t>
            </a:r>
            <a:r>
              <a:rPr lang="ar-LB" dirty="0" smtClean="0"/>
              <a:t>ن</a:t>
            </a:r>
            <a:r>
              <a:rPr lang="ar-EG" dirty="0" smtClean="0"/>
              <a:t>ب </a:t>
            </a:r>
            <a:r>
              <a:rPr lang="ar-EG" dirty="0" smtClean="0"/>
              <a:t>فسيقل شعورك بالضغوط النفسية بل ومن الممكن ان يتلاشى تماما.</a:t>
            </a:r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b="1" dirty="0" smtClean="0">
                <a:solidFill>
                  <a:srgbClr val="C00000"/>
                </a:solidFill>
              </a:rPr>
              <a:t>وجهة نظر</a:t>
            </a:r>
            <a:endParaRPr lang="fr-FR" b="1" dirty="0">
              <a:solidFill>
                <a:srgbClr val="C0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9" y="2743200"/>
            <a:ext cx="3649741" cy="411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92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83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761</TotalTime>
  <Words>889</Words>
  <Application>Microsoft Office PowerPoint</Application>
  <PresentationFormat>On-screen Show (4:3)</PresentationFormat>
  <Paragraphs>168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Adobe Song Std L</vt:lpstr>
      <vt:lpstr>Agency FB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Concourse</vt:lpstr>
      <vt:lpstr>مهارات ادارة الضغوط  Stress management  skills     كانون الثاني 2014</vt:lpstr>
      <vt:lpstr>اهداف الدورة</vt:lpstr>
      <vt:lpstr>مقدمة</vt:lpstr>
      <vt:lpstr>ضغط, اجهاد, توتر, تعب, اهمية Stress:</vt:lpstr>
      <vt:lpstr>مصادر اومسببات الضغط</vt:lpstr>
      <vt:lpstr>آثار الضغط والتوتر</vt:lpstr>
      <vt:lpstr>أعراض الضغط </vt:lpstr>
      <vt:lpstr>وجهة نظر</vt:lpstr>
      <vt:lpstr>وجهة نظر</vt:lpstr>
      <vt:lpstr>PowerPoint Presentation</vt:lpstr>
      <vt:lpstr>خيارات عند التعامل مع الضغط</vt:lpstr>
      <vt:lpstr>10 خطوات للتخلص من الضغط النفسي</vt:lpstr>
      <vt:lpstr>نصائح أخرى مفيدة</vt:lpstr>
      <vt:lpstr>PowerPoint Presentation</vt:lpstr>
      <vt:lpstr>إنشاء سجل السترس</vt:lpstr>
      <vt:lpstr>إنشاء سجل السترس</vt:lpstr>
      <vt:lpstr>الأسبوع الاول : تسجيل الأحداث</vt:lpstr>
      <vt:lpstr>الأسبوع الثاني: تحديد الضغوطات ووضع خطة </vt:lpstr>
      <vt:lpstr>الأسبوع الثالث: خلق عادات جديدة </vt:lpstr>
      <vt:lpstr>مراجعة وتقييم</vt:lpstr>
      <vt:lpstr>The Key Word Is….</vt:lpstr>
    </vt:vector>
  </TitlesOfParts>
  <Company>Hiway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JBSaade</dc:creator>
  <cp:lastModifiedBy>hanane</cp:lastModifiedBy>
  <cp:revision>60</cp:revision>
  <dcterms:created xsi:type="dcterms:W3CDTF">2014-02-23T11:38:52Z</dcterms:created>
  <dcterms:modified xsi:type="dcterms:W3CDTF">2014-12-24T09:36:34Z</dcterms:modified>
</cp:coreProperties>
</file>